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</p:sldIdLst>
  <p:sldSz cx="12192000" cy="6858000"/>
  <p:notesSz cx="6797675" cy="99298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0012"/>
    <a:srgbClr val="FEFFFE"/>
    <a:srgbClr val="970112"/>
    <a:srgbClr val="940013"/>
    <a:srgbClr val="D60019"/>
    <a:srgbClr val="FF011F"/>
    <a:srgbClr val="930013"/>
    <a:srgbClr val="E6E6E6"/>
    <a:srgbClr val="BC0012"/>
    <a:srgbClr val="9100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07FF7B9-BEFC-4E95-9626-6A86F1DD38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FCBCA29-0025-4772-A4E1-B63D5090B1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1EBFB95-4612-4D5C-BCDB-1036AB94D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82D0-AAD8-4959-B85C-B6B3AA377B75}" type="datetimeFigureOut">
              <a:rPr lang="it-IT" smtClean="0"/>
              <a:t>28/02/2021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ADF7DA4-BF0E-4BE4-B12F-9B75266EF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C94A927-BC82-440E-913F-5A84BAD13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9C602-2F14-4936-AE66-928749A574A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0990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D6757C3-51E2-4EA5-9A66-3B57133A3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BC588C1-6B1F-4A91-8471-F5219B4E12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BB7A1EF-02B3-4CB4-AF88-493782287D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82D0-AAD8-4959-B85C-B6B3AA377B75}" type="datetimeFigureOut">
              <a:rPr lang="it-IT" smtClean="0"/>
              <a:t>28/02/2021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1298AB5-BF10-499C-8798-1083ED676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B1D8668-AFF6-4C86-80F2-4346A6D67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9C602-2F14-4936-AE66-928749A574A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6958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16ABDC95-767C-4731-B9D0-24F8D9F4CB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796ECD6-3266-41DD-A9A0-44612025BE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A9DE4C9-6D7B-4B6D-832F-3D1E5DA9F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82D0-AAD8-4959-B85C-B6B3AA377B75}" type="datetimeFigureOut">
              <a:rPr lang="it-IT" smtClean="0"/>
              <a:t>28/02/2021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76D7575-59AB-4DB0-B902-312385E18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904658E-A933-4E6F-919D-CE215F852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9C602-2F14-4936-AE66-928749A574A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9303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896011F-C8F3-48DC-BCF2-C0F0E341FA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8E8174E-A9BA-41C8-B980-8CA699EB78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E23A76E-4E6D-4447-A102-6D65C6B53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82D0-AAD8-4959-B85C-B6B3AA377B75}" type="datetimeFigureOut">
              <a:rPr lang="it-IT" smtClean="0"/>
              <a:t>28/02/2021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FAA57A7-ABE3-4EA0-8BF8-72602970C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96F8562-6A49-4CA5-838C-82827EB57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9C602-2F14-4936-AE66-928749A574A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3931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7DC2155-B853-4EFA-A1F2-9DEC1351B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255FEB8-9A06-490E-BF1F-1D979AF265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9ADB4EE-FB67-4031-B72A-0F6F103CA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82D0-AAD8-4959-B85C-B6B3AA377B75}" type="datetimeFigureOut">
              <a:rPr lang="it-IT" smtClean="0"/>
              <a:t>28/02/2021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1D57101-BE0D-4795-8AF5-645B7EC7B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8727273-B929-49C0-890B-CAB061E59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9C602-2F14-4936-AE66-928749A574A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1889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7338583-52B3-4C31-82F2-1662CDCC61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9CABC94-9A10-4638-A729-F519652576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DDECFF6-2D05-49A8-AC48-6A9FCE50C4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CC8E86B-B7FB-41DA-B1EB-24F0F676D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82D0-AAD8-4959-B85C-B6B3AA377B75}" type="datetimeFigureOut">
              <a:rPr lang="it-IT" smtClean="0"/>
              <a:t>28/02/2021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3AE11E9-D2CB-4E6B-87D2-026E4255D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EC986DA-7AD1-4FAE-9BDD-22F518A09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9C602-2F14-4936-AE66-928749A574A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9841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56DF1D1-C494-4B10-815D-E2A8E014BE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84D92DD-8EA4-4163-8345-4B25F8DD96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2CDDCB9-0E2D-484B-9F1E-9D9C99E08C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412C2FF3-A229-4043-8DD5-5FA8E6523E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6471001D-EEDD-4269-8393-09D29543A2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F8E79E2D-3AD2-4B47-B0E7-1678B1E2C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82D0-AAD8-4959-B85C-B6B3AA377B75}" type="datetimeFigureOut">
              <a:rPr lang="it-IT" smtClean="0"/>
              <a:t>28/02/2021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40E6FD3E-033D-44AA-B3CF-B07FCD1FA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4EA3720B-D89F-45C9-AA6E-A22620A22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9C602-2F14-4936-AE66-928749A574A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7997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91ED052-13DA-46BE-B4FF-1D9DD5B3A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C6CCF6D5-43BA-4D4D-87C6-E2C39DCD6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82D0-AAD8-4959-B85C-B6B3AA377B75}" type="datetimeFigureOut">
              <a:rPr lang="it-IT" smtClean="0"/>
              <a:t>28/02/2021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E84845D-776B-4F6F-8FD2-6A98200E9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656D297-E37E-4369-BA19-0DFDB3FB7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9C602-2F14-4936-AE66-928749A574A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8162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7D9A4964-03CB-4712-A9DE-7F06DB7B3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82D0-AAD8-4959-B85C-B6B3AA377B75}" type="datetimeFigureOut">
              <a:rPr lang="it-IT" smtClean="0"/>
              <a:t>28/02/2021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3976B2BB-6711-49DA-8C80-171499E6B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071D08E-4980-41F4-9248-441A7B340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9C602-2F14-4936-AE66-928749A574A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8922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F6D6EE9-D4FF-441E-85A2-DB05330560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201102D-9A93-4A08-AE48-97945BA0C1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3A11C3A-D871-4201-BC82-D0D0A42522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6118975-23B1-4195-BC95-9212CCA9B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82D0-AAD8-4959-B85C-B6B3AA377B75}" type="datetimeFigureOut">
              <a:rPr lang="it-IT" smtClean="0"/>
              <a:t>28/02/2021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4151FD2-37E2-495D-8443-EBAAF9A07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31F0D3D-DA2E-483B-9844-D8673B14C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9C602-2F14-4936-AE66-928749A574A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89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7608537-C27B-41E5-B706-42B497F6BF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E131370D-6950-4955-8A97-B7403E5F4A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22B0B69-DEEC-459E-861A-8A4F9847EA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AAA3932-F635-450E-AB2B-0C69E3BE1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82D0-AAD8-4959-B85C-B6B3AA377B75}" type="datetimeFigureOut">
              <a:rPr lang="it-IT" smtClean="0"/>
              <a:t>28/02/2021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FAE1975-30DC-40F9-924E-B1EB8DD98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76DBE4E-5279-48CF-870D-77340D5E5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9C602-2F14-4936-AE66-928749A574A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5683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9141146C-13AA-4D40-9974-1227D72401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E6ADD6D-6E3B-4A63-BE80-8BC7D34F8F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0991466-21E5-4951-AFD2-F29A76D340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4C82D0-AAD8-4959-B85C-B6B3AA377B75}" type="datetimeFigureOut">
              <a:rPr lang="it-IT" smtClean="0"/>
              <a:t>28/02/2021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BA252D6-F839-4663-9496-74BAB0FB1A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D988471-7EEB-4A1C-A41A-0AAB0C30F3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69C602-2F14-4936-AE66-928749A574A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8001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4AEF85DF-C4FA-4FED-BB6C-61679C4541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asellaDiTesto 1"/>
          <p:cNvSpPr txBox="1"/>
          <p:nvPr/>
        </p:nvSpPr>
        <p:spPr>
          <a:xfrm>
            <a:off x="4021147" y="2213378"/>
            <a:ext cx="33405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>
                <a:solidFill>
                  <a:srgbClr val="FEFFFE"/>
                </a:solidFill>
                <a:latin typeface="Perpetua Titling MT" panose="02020502060505020804" pitchFamily="18" charset="0"/>
              </a:rPr>
              <a:t>6,5 </a:t>
            </a:r>
            <a:r>
              <a:rPr lang="it-IT" sz="1400" b="1" dirty="0">
                <a:solidFill>
                  <a:srgbClr val="FEFFFE"/>
                </a:solidFill>
                <a:latin typeface="Perpetua Titling MT" panose="02020502060505020804" pitchFamily="18" charset="0"/>
              </a:rPr>
              <a:t>crediti formativi </a:t>
            </a:r>
          </a:p>
        </p:txBody>
      </p:sp>
    </p:spTree>
    <p:extLst>
      <p:ext uri="{BB962C8B-B14F-4D97-AF65-F5344CB8AC3E}">
        <p14:creationId xmlns:p14="http://schemas.microsoft.com/office/powerpoint/2010/main" val="1293602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E2166AB5-9B22-42BD-BF63-E53A99D041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80886F9C-DB0A-4113-BE34-5D8F0A44E9E0}"/>
              </a:ext>
            </a:extLst>
          </p:cNvPr>
          <p:cNvSpPr txBox="1"/>
          <p:nvPr/>
        </p:nvSpPr>
        <p:spPr>
          <a:xfrm>
            <a:off x="333428" y="1387981"/>
            <a:ext cx="11525143" cy="43704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800" b="1" dirty="0">
                <a:solidFill>
                  <a:srgbClr val="C00000"/>
                </a:solidFill>
                <a:latin typeface="Arial Nova Cond Light" panose="020B0306020202020204" pitchFamily="34" charset="0"/>
              </a:rPr>
              <a:t>ISTRUZIONI PER L’ ACCESSO AL CORSO FAD: </a:t>
            </a:r>
          </a:p>
          <a:p>
            <a:r>
              <a:rPr lang="it-IT" dirty="0">
                <a:solidFill>
                  <a:schemeClr val="accent6">
                    <a:lumMod val="50000"/>
                  </a:schemeClr>
                </a:solidFill>
                <a:latin typeface="Arial Nova Cond Light" panose="020B0306020202020204" pitchFamily="34" charset="0"/>
              </a:rPr>
              <a:t>Collegarsi al link:</a:t>
            </a:r>
          </a:p>
          <a:p>
            <a:pPr algn="ctr"/>
            <a:r>
              <a:rPr lang="it-IT" sz="2400" b="1" dirty="0">
                <a:solidFill>
                  <a:schemeClr val="accent6">
                    <a:lumMod val="50000"/>
                  </a:schemeClr>
                </a:solidFill>
                <a:latin typeface="Arial Nova Cond Light" panose="020B0306020202020204" pitchFamily="34" charset="0"/>
              </a:rPr>
              <a:t>https://www.ecmadistanza.it/fadtestcovid19/</a:t>
            </a:r>
          </a:p>
          <a:p>
            <a:endParaRPr lang="it-IT" sz="1400" dirty="0">
              <a:solidFill>
                <a:schemeClr val="accent6">
                  <a:lumMod val="50000"/>
                </a:schemeClr>
              </a:solidFill>
              <a:latin typeface="Arial Nova Cond Light" panose="020B0306020202020204" pitchFamily="34" charset="0"/>
            </a:endParaRPr>
          </a:p>
          <a:p>
            <a:r>
              <a:rPr lang="it-IT" sz="1400" dirty="0">
                <a:solidFill>
                  <a:schemeClr val="accent6">
                    <a:lumMod val="50000"/>
                  </a:schemeClr>
                </a:solidFill>
                <a:latin typeface="Arial Nova Cond Light" panose="020B0306020202020204" pitchFamily="34" charset="0"/>
              </a:rPr>
              <a:t> </a:t>
            </a:r>
            <a:r>
              <a:rPr lang="it-IT" dirty="0">
                <a:solidFill>
                  <a:schemeClr val="accent6">
                    <a:lumMod val="50000"/>
                  </a:schemeClr>
                </a:solidFill>
                <a:latin typeface="Arial Nova Cond Light" panose="020B0306020202020204" pitchFamily="34" charset="0"/>
              </a:rPr>
              <a:t>All’interno della </a:t>
            </a:r>
            <a:r>
              <a:rPr lang="it-IT" dirty="0" err="1">
                <a:solidFill>
                  <a:schemeClr val="accent6">
                    <a:lumMod val="50000"/>
                  </a:schemeClr>
                </a:solidFill>
                <a:latin typeface="Arial Nova Cond Light" panose="020B0306020202020204" pitchFamily="34" charset="0"/>
              </a:rPr>
              <a:t>landing</a:t>
            </a:r>
            <a:r>
              <a:rPr lang="it-IT" dirty="0">
                <a:solidFill>
                  <a:schemeClr val="accent6">
                    <a:lumMod val="50000"/>
                  </a:schemeClr>
                </a:solidFill>
                <a:latin typeface="Arial Nova Cond Light" panose="020B0306020202020204" pitchFamily="34" charset="0"/>
              </a:rPr>
              <a:t> page troverete le seguenti istruzioni per iscriversi al corso FAD:</a:t>
            </a:r>
          </a:p>
          <a:p>
            <a:endParaRPr lang="it-IT" dirty="0">
              <a:solidFill>
                <a:schemeClr val="accent6">
                  <a:lumMod val="50000"/>
                </a:schemeClr>
              </a:solidFill>
              <a:latin typeface="Arial Nova Cond Light" panose="020B0306020202020204" pitchFamily="34" charset="0"/>
            </a:endParaRPr>
          </a:p>
          <a:p>
            <a:r>
              <a:rPr lang="it-IT" dirty="0">
                <a:solidFill>
                  <a:schemeClr val="accent6">
                    <a:lumMod val="50000"/>
                  </a:schemeClr>
                </a:solidFill>
                <a:latin typeface="Arial Nova Cond Light" panose="020B0306020202020204" pitchFamily="34" charset="0"/>
              </a:rPr>
              <a:t>1. Accedere al sito www.ecmadistanza.it</a:t>
            </a:r>
          </a:p>
          <a:p>
            <a:r>
              <a:rPr lang="it-IT" dirty="0">
                <a:solidFill>
                  <a:schemeClr val="accent6">
                    <a:lumMod val="50000"/>
                  </a:schemeClr>
                </a:solidFill>
                <a:latin typeface="Arial Nova Cond Light" panose="020B0306020202020204" pitchFamily="34" charset="0"/>
              </a:rPr>
              <a:t>2. Inserire le proprie credenziali </a:t>
            </a:r>
            <a:r>
              <a:rPr lang="it-IT" dirty="0" err="1">
                <a:solidFill>
                  <a:schemeClr val="accent6">
                    <a:lumMod val="50000"/>
                  </a:schemeClr>
                </a:solidFill>
                <a:latin typeface="Arial Nova Cond Light" panose="020B0306020202020204" pitchFamily="34" charset="0"/>
              </a:rPr>
              <a:t>Medikey</a:t>
            </a:r>
            <a:r>
              <a:rPr lang="it-IT" dirty="0">
                <a:solidFill>
                  <a:schemeClr val="accent6">
                    <a:lumMod val="50000"/>
                  </a:schemeClr>
                </a:solidFill>
                <a:latin typeface="Arial Nova Cond Light" panose="020B0306020202020204" pitchFamily="34" charset="0"/>
              </a:rPr>
              <a:t> (cliccando sul box “Accedi con </a:t>
            </a:r>
            <a:r>
              <a:rPr lang="it-IT" dirty="0" err="1">
                <a:solidFill>
                  <a:schemeClr val="accent6">
                    <a:lumMod val="50000"/>
                  </a:schemeClr>
                </a:solidFill>
                <a:latin typeface="Arial Nova Cond Light" panose="020B0306020202020204" pitchFamily="34" charset="0"/>
              </a:rPr>
              <a:t>Medikey</a:t>
            </a:r>
            <a:r>
              <a:rPr lang="it-IT" dirty="0">
                <a:solidFill>
                  <a:schemeClr val="accent6">
                    <a:lumMod val="50000"/>
                  </a:schemeClr>
                </a:solidFill>
                <a:latin typeface="Arial Nova Cond Light" panose="020B0306020202020204" pitchFamily="34" charset="0"/>
              </a:rPr>
              <a:t>” posizionato a destra) o registrarsi a </a:t>
            </a:r>
            <a:r>
              <a:rPr lang="it-IT" dirty="0" err="1">
                <a:solidFill>
                  <a:schemeClr val="accent6">
                    <a:lumMod val="50000"/>
                  </a:schemeClr>
                </a:solidFill>
                <a:latin typeface="Arial Nova Cond Light" panose="020B0306020202020204" pitchFamily="34" charset="0"/>
              </a:rPr>
              <a:t>Medikey</a:t>
            </a:r>
            <a:endParaRPr lang="it-IT" dirty="0">
              <a:solidFill>
                <a:schemeClr val="accent6">
                  <a:lumMod val="50000"/>
                </a:schemeClr>
              </a:solidFill>
              <a:latin typeface="Arial Nova Cond Light" panose="020B0306020202020204" pitchFamily="34" charset="0"/>
            </a:endParaRPr>
          </a:p>
          <a:p>
            <a:r>
              <a:rPr lang="it-IT" dirty="0">
                <a:solidFill>
                  <a:schemeClr val="accent6">
                    <a:lumMod val="50000"/>
                  </a:schemeClr>
                </a:solidFill>
                <a:latin typeface="Arial Nova Cond Light" panose="020B0306020202020204" pitchFamily="34" charset="0"/>
              </a:rPr>
              <a:t>3. Inserire nell’apposito spazio “Hai un codice da attivare?” il codice alfanumerico di seguito riportato : </a:t>
            </a:r>
            <a:r>
              <a:rPr lang="it-IT" sz="2000" b="1" dirty="0">
                <a:solidFill>
                  <a:schemeClr val="accent6">
                    <a:lumMod val="50000"/>
                  </a:schemeClr>
                </a:solidFill>
                <a:latin typeface="Arial Nova Cond Light" panose="020B0306020202020204" pitchFamily="34" charset="0"/>
              </a:rPr>
              <a:t>FCTESTCV19</a:t>
            </a:r>
          </a:p>
          <a:p>
            <a:r>
              <a:rPr lang="it-IT" dirty="0">
                <a:solidFill>
                  <a:schemeClr val="accent6">
                    <a:lumMod val="50000"/>
                  </a:schemeClr>
                </a:solidFill>
                <a:latin typeface="Arial Nova Cond Light" panose="020B0306020202020204" pitchFamily="34" charset="0"/>
              </a:rPr>
              <a:t>4. Accedere ai contenuti didattici e frequentare il modulo previsto</a:t>
            </a:r>
          </a:p>
          <a:p>
            <a:r>
              <a:rPr lang="it-IT" dirty="0">
                <a:solidFill>
                  <a:schemeClr val="accent6">
                    <a:lumMod val="50000"/>
                  </a:schemeClr>
                </a:solidFill>
                <a:latin typeface="Arial Nova Cond Light" panose="020B0306020202020204" pitchFamily="34" charset="0"/>
              </a:rPr>
              <a:t>5. Compilare il questionario di gradimento</a:t>
            </a:r>
          </a:p>
          <a:p>
            <a:r>
              <a:rPr lang="it-IT" dirty="0">
                <a:solidFill>
                  <a:schemeClr val="accent6">
                    <a:lumMod val="50000"/>
                  </a:schemeClr>
                </a:solidFill>
                <a:latin typeface="Arial Nova Cond Light" panose="020B0306020202020204" pitchFamily="34" charset="0"/>
              </a:rPr>
              <a:t>6. Superare il questionario ECM al termine del corso </a:t>
            </a:r>
            <a:r>
              <a:rPr lang="it-IT" dirty="0" err="1">
                <a:solidFill>
                  <a:schemeClr val="accent6">
                    <a:lumMod val="50000"/>
                  </a:schemeClr>
                </a:solidFill>
                <a:latin typeface="Arial Nova Cond Light" panose="020B0306020202020204" pitchFamily="34" charset="0"/>
              </a:rPr>
              <a:t>Fad</a:t>
            </a:r>
            <a:r>
              <a:rPr lang="it-IT" dirty="0">
                <a:solidFill>
                  <a:schemeClr val="accent6">
                    <a:lumMod val="50000"/>
                  </a:schemeClr>
                </a:solidFill>
                <a:latin typeface="Arial Nova Cond Light" panose="020B0306020202020204" pitchFamily="34" charset="0"/>
              </a:rPr>
              <a:t>, rispondendo in modo corretto almeno al 75% delle domande entro 5 tentativi</a:t>
            </a:r>
          </a:p>
          <a:p>
            <a:r>
              <a:rPr lang="it-IT" dirty="0">
                <a:solidFill>
                  <a:schemeClr val="accent6">
                    <a:lumMod val="50000"/>
                  </a:schemeClr>
                </a:solidFill>
                <a:latin typeface="Arial Nova Cond Light" panose="020B0306020202020204" pitchFamily="34" charset="0"/>
              </a:rPr>
              <a:t>7. Scaricare l’attestato comprovante i crediti formativi ECM, direttamente on line.</a:t>
            </a:r>
          </a:p>
          <a:p>
            <a:endParaRPr lang="it-IT" dirty="0">
              <a:solidFill>
                <a:schemeClr val="accent6">
                  <a:lumMod val="50000"/>
                </a:schemeClr>
              </a:solidFill>
              <a:latin typeface="Arial Nova Cond Light" panose="020B0306020202020204" pitchFamily="34" charset="0"/>
            </a:endParaRPr>
          </a:p>
          <a:p>
            <a:endParaRPr lang="it-IT" sz="1400" dirty="0">
              <a:solidFill>
                <a:schemeClr val="accent6">
                  <a:lumMod val="50000"/>
                </a:schemeClr>
              </a:solidFill>
              <a:latin typeface="Arial Nova Cond Light" panose="020B0306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7754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E2166AB5-9B22-42BD-BF63-E53A99D041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80886F9C-DB0A-4113-BE34-5D8F0A44E9E0}"/>
              </a:ext>
            </a:extLst>
          </p:cNvPr>
          <p:cNvSpPr txBox="1"/>
          <p:nvPr/>
        </p:nvSpPr>
        <p:spPr>
          <a:xfrm>
            <a:off x="0" y="1012954"/>
            <a:ext cx="11697305" cy="48320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>
                <a:solidFill>
                  <a:srgbClr val="C00000"/>
                </a:solidFill>
                <a:latin typeface="Arial Nova Cond Light" panose="020B0306020202020204" pitchFamily="34" charset="0"/>
              </a:rPr>
              <a:t>INDICE</a:t>
            </a:r>
          </a:p>
          <a:p>
            <a:endParaRPr lang="it-IT" sz="1400" dirty="0">
              <a:solidFill>
                <a:schemeClr val="accent6">
                  <a:lumMod val="50000"/>
                </a:schemeClr>
              </a:solidFill>
              <a:latin typeface="Arial Nova Cond Light" panose="020B0306020202020204" pitchFamily="34" charset="0"/>
            </a:endParaRPr>
          </a:p>
          <a:p>
            <a:r>
              <a:rPr lang="it-IT" sz="1400" dirty="0">
                <a:solidFill>
                  <a:schemeClr val="accent6">
                    <a:lumMod val="50000"/>
                  </a:schemeClr>
                </a:solidFill>
                <a:latin typeface="Arial Nova Cond Light" panose="020B0306020202020204" pitchFamily="34" charset="0"/>
              </a:rPr>
              <a:t>PRESENTAZIONE: COVID-19 E TEST DIAGNOSTICI. Aspetti scientifici, regolatori e normativi</a:t>
            </a:r>
          </a:p>
          <a:p>
            <a:r>
              <a:rPr lang="it-IT" sz="1400" i="1" dirty="0">
                <a:solidFill>
                  <a:schemeClr val="accent6">
                    <a:lumMod val="50000"/>
                  </a:schemeClr>
                </a:solidFill>
                <a:latin typeface="Arial Nova Cond Light" panose="020B0306020202020204" pitchFamily="34" charset="0"/>
              </a:rPr>
              <a:t>Sen. Dott. Luigi D’ Ambrosio Lettieri - Presidente Fondazione Cannavò (dal min. 00:17)</a:t>
            </a:r>
          </a:p>
          <a:p>
            <a:r>
              <a:rPr lang="it-IT" sz="1400" dirty="0">
                <a:solidFill>
                  <a:schemeClr val="accent6">
                    <a:lumMod val="50000"/>
                  </a:schemeClr>
                </a:solidFill>
                <a:latin typeface="Arial Nova Cond Light" panose="020B0306020202020204" pitchFamily="34" charset="0"/>
              </a:rPr>
              <a:t>INTRODUZIONE: COVID-19 TEST DIAGNOSTICI. Aspetti scientifici, regolatori e normativi</a:t>
            </a:r>
          </a:p>
          <a:p>
            <a:r>
              <a:rPr lang="it-IT" sz="1400" i="1" dirty="0">
                <a:solidFill>
                  <a:schemeClr val="accent6">
                    <a:lumMod val="50000"/>
                  </a:schemeClr>
                </a:solidFill>
                <a:latin typeface="Arial Nova Cond Light" panose="020B0306020202020204" pitchFamily="34" charset="0"/>
              </a:rPr>
              <a:t>On. Dott. Andrea Mandelli - Presidente Federazione Ordini Farmacisti Italiani (dal min. 06:04)</a:t>
            </a:r>
          </a:p>
          <a:p>
            <a:r>
              <a:rPr lang="it-IT" sz="1400" dirty="0">
                <a:solidFill>
                  <a:schemeClr val="accent6">
                    <a:lumMod val="50000"/>
                  </a:schemeClr>
                </a:solidFill>
                <a:latin typeface="Arial Nova Cond Light" panose="020B0306020202020204" pitchFamily="34" charset="0"/>
              </a:rPr>
              <a:t>TEST DI LABORATORIO PER LA DIAGNOSI DI SARS-CoV-2: tipologia, metodiche e criteri di scelta per un loro uso razionale </a:t>
            </a:r>
          </a:p>
          <a:p>
            <a:r>
              <a:rPr lang="it-IT" sz="1400" i="1" dirty="0">
                <a:solidFill>
                  <a:schemeClr val="accent6">
                    <a:lumMod val="50000"/>
                  </a:schemeClr>
                </a:solidFill>
                <a:latin typeface="Arial Nova Cond Light" panose="020B0306020202020204" pitchFamily="34" charset="0"/>
              </a:rPr>
              <a:t>Dott.ssa Paola Stefanelli - Direttore Reparto malattie prevenibili da vaccino - Dipartimento Malattie Infettive Istituto Superiore di Sanità (dal min. 12:58)</a:t>
            </a:r>
          </a:p>
          <a:p>
            <a:r>
              <a:rPr lang="it-IT" sz="1400" dirty="0">
                <a:solidFill>
                  <a:schemeClr val="accent6">
                    <a:lumMod val="50000"/>
                  </a:schemeClr>
                </a:solidFill>
                <a:latin typeface="Arial Nova Cond Light" panose="020B0306020202020204" pitchFamily="34" charset="0"/>
              </a:rPr>
              <a:t>TEST DI LABORATORIO PER LA DIAGNOSI DI SARS-CoV-2: aspetti regolatori, requisiti per l’immissione in commercio, la detenzione, l’utilizzo e la cessione</a:t>
            </a:r>
          </a:p>
          <a:p>
            <a:r>
              <a:rPr lang="it-IT" sz="1400" i="1" dirty="0">
                <a:solidFill>
                  <a:schemeClr val="accent6">
                    <a:lumMod val="50000"/>
                  </a:schemeClr>
                </a:solidFill>
                <a:latin typeface="Arial Nova Cond Light" panose="020B0306020202020204" pitchFamily="34" charset="0"/>
              </a:rPr>
              <a:t>Prof.ssa Marcella Marletta - Docente di Farmacologia, Patologia, Scienze regolatorie, Università San Raffaele di Roma - già direttore generale del Ministero della Salute (dal min. 42:15)</a:t>
            </a:r>
          </a:p>
          <a:p>
            <a:r>
              <a:rPr lang="it-IT" sz="1400" dirty="0">
                <a:solidFill>
                  <a:schemeClr val="accent6">
                    <a:lumMod val="50000"/>
                  </a:schemeClr>
                </a:solidFill>
                <a:latin typeface="Arial Nova Cond Light" panose="020B0306020202020204" pitchFamily="34" charset="0"/>
              </a:rPr>
              <a:t>PARTE I: PROFILI STRUTTURALI-ORGANIZZATIVI E ADEMPIMENTI PER LE FARMACIE</a:t>
            </a:r>
          </a:p>
          <a:p>
            <a:r>
              <a:rPr lang="it-IT" sz="1400" i="1" dirty="0">
                <a:solidFill>
                  <a:schemeClr val="accent6">
                    <a:lumMod val="50000"/>
                  </a:schemeClr>
                </a:solidFill>
                <a:latin typeface="Arial Nova Cond Light" panose="020B0306020202020204" pitchFamily="34" charset="0"/>
              </a:rPr>
              <a:t>Dott. Antonio Mastroianni - già Direttore Generale Federazione Ordini Farmacisti Italiani (dal min. 1:05:02)</a:t>
            </a:r>
          </a:p>
          <a:p>
            <a:r>
              <a:rPr lang="it-IT" sz="1400" dirty="0">
                <a:solidFill>
                  <a:schemeClr val="accent6">
                    <a:lumMod val="50000"/>
                  </a:schemeClr>
                </a:solidFill>
                <a:latin typeface="Arial Nova Cond Light" panose="020B0306020202020204" pitchFamily="34" charset="0"/>
              </a:rPr>
              <a:t>PARTE II: PROFILI STRUTTURALI-ORGANIZZATIVI E ADEMPIMENTI PER LE FARMACIE</a:t>
            </a:r>
          </a:p>
          <a:p>
            <a:r>
              <a:rPr lang="it-IT" sz="1400" i="1" dirty="0">
                <a:solidFill>
                  <a:schemeClr val="accent6">
                    <a:lumMod val="50000"/>
                  </a:schemeClr>
                </a:solidFill>
                <a:latin typeface="Arial Nova Cond Light" panose="020B0306020202020204" pitchFamily="34" charset="0"/>
              </a:rPr>
              <a:t>Dott. Alberto D’Ercole - Direttore Generale Federfarma (dal min. 1:36:34)</a:t>
            </a:r>
          </a:p>
          <a:p>
            <a:r>
              <a:rPr lang="it-IT" sz="1400" dirty="0">
                <a:solidFill>
                  <a:schemeClr val="accent6">
                    <a:lumMod val="50000"/>
                  </a:schemeClr>
                </a:solidFill>
                <a:latin typeface="Arial Nova Cond Light" panose="020B0306020202020204" pitchFamily="34" charset="0"/>
              </a:rPr>
              <a:t>VIDEO TUTORIAL PER LA PRATICA ESECUZIONE DI UN TEST DIAGNOSTICO IN FARMACIA - L’ esperienza della Regione Lazio</a:t>
            </a:r>
          </a:p>
          <a:p>
            <a:r>
              <a:rPr lang="it-IT" sz="1400" i="1" dirty="0">
                <a:solidFill>
                  <a:schemeClr val="accent6">
                    <a:lumMod val="50000"/>
                  </a:schemeClr>
                </a:solidFill>
                <a:latin typeface="Arial Nova Cond Light" panose="020B0306020202020204" pitchFamily="34" charset="0"/>
              </a:rPr>
              <a:t>Dott. Alfredo Procaccini - Vice Presidente Federfarma (dal min. 2:03:44)</a:t>
            </a:r>
          </a:p>
          <a:p>
            <a:r>
              <a:rPr lang="it-IT" sz="1400" dirty="0">
                <a:solidFill>
                  <a:schemeClr val="accent6">
                    <a:lumMod val="50000"/>
                  </a:schemeClr>
                </a:solidFill>
                <a:latin typeface="Arial Nova Cond Light" panose="020B0306020202020204" pitchFamily="34" charset="0"/>
              </a:rPr>
              <a:t>CONCLUSIONI: COVID-19  E TEST DIAGNOSTICI. Aspetti scientifici, regolatori e normativi</a:t>
            </a:r>
          </a:p>
          <a:p>
            <a:r>
              <a:rPr lang="it-IT" sz="1400" i="1" dirty="0">
                <a:solidFill>
                  <a:schemeClr val="accent6">
                    <a:lumMod val="50000"/>
                  </a:schemeClr>
                </a:solidFill>
                <a:latin typeface="Arial Nova Cond Light" panose="020B0306020202020204" pitchFamily="34" charset="0"/>
              </a:rPr>
              <a:t>Dott. Marco </a:t>
            </a:r>
            <a:r>
              <a:rPr lang="it-IT" sz="1400" i="1" dirty="0" err="1">
                <a:solidFill>
                  <a:schemeClr val="accent6">
                    <a:lumMod val="50000"/>
                  </a:schemeClr>
                </a:solidFill>
                <a:latin typeface="Arial Nova Cond Light" panose="020B0306020202020204" pitchFamily="34" charset="0"/>
              </a:rPr>
              <a:t>Cossolo</a:t>
            </a:r>
            <a:r>
              <a:rPr lang="it-IT" sz="1400" i="1" dirty="0">
                <a:solidFill>
                  <a:schemeClr val="accent6">
                    <a:lumMod val="50000"/>
                  </a:schemeClr>
                </a:solidFill>
                <a:latin typeface="Arial Nova Cond Light" panose="020B0306020202020204" pitchFamily="34" charset="0"/>
              </a:rPr>
              <a:t> - Presidente Federfarma (dal min. 2.11:16)</a:t>
            </a:r>
          </a:p>
          <a:p>
            <a:r>
              <a:rPr lang="it-IT" sz="1400" dirty="0">
                <a:solidFill>
                  <a:schemeClr val="accent6">
                    <a:lumMod val="50000"/>
                  </a:schemeClr>
                </a:solidFill>
                <a:latin typeface="Arial Nova Cond Light" panose="020B0306020202020204" pitchFamily="34" charset="0"/>
              </a:rPr>
              <a:t>Documento RACCOMANDAZIONI AD INTERIM PER IL CORRETTO PRELIEVO, CONSERVAZIONE E ANALISI SUL TAMPONE RINO/OROFARINGEO </a:t>
            </a:r>
          </a:p>
          <a:p>
            <a:r>
              <a:rPr lang="it-IT" sz="1400" dirty="0">
                <a:solidFill>
                  <a:schemeClr val="accent6">
                    <a:lumMod val="50000"/>
                  </a:schemeClr>
                </a:solidFill>
                <a:latin typeface="Arial Nova Cond Light" panose="020B0306020202020204" pitchFamily="34" charset="0"/>
              </a:rPr>
              <a:t>PER LA DIAGNOSI DI COVID-19 –RAPPORTO ISS COVID-19 n.11/2020 rev.2 del 29 maggio 2020 (dal min. 2.15:03)</a:t>
            </a:r>
          </a:p>
          <a:p>
            <a:endParaRPr lang="it-IT" sz="1400" dirty="0"/>
          </a:p>
        </p:txBody>
      </p:sp>
    </p:spTree>
    <p:extLst>
      <p:ext uri="{BB962C8B-B14F-4D97-AF65-F5344CB8AC3E}">
        <p14:creationId xmlns:p14="http://schemas.microsoft.com/office/powerpoint/2010/main" val="17219390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454</Words>
  <Application>Microsoft Office PowerPoint</Application>
  <PresentationFormat>Widescreen</PresentationFormat>
  <Paragraphs>34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9" baseType="lpstr">
      <vt:lpstr>Arial</vt:lpstr>
      <vt:lpstr>Arial Nova Cond Light</vt:lpstr>
      <vt:lpstr>Calibri</vt:lpstr>
      <vt:lpstr>Calibri Light</vt:lpstr>
      <vt:lpstr>Perpetua Titling MT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Michele Dalessandro</dc:creator>
  <cp:lastModifiedBy>Anna Grazia De Giorgi</cp:lastModifiedBy>
  <cp:revision>11</cp:revision>
  <cp:lastPrinted>2021-02-24T13:41:20Z</cp:lastPrinted>
  <dcterms:created xsi:type="dcterms:W3CDTF">2021-02-24T12:31:29Z</dcterms:created>
  <dcterms:modified xsi:type="dcterms:W3CDTF">2021-02-28T10:22:50Z</dcterms:modified>
</cp:coreProperties>
</file>